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</p:sldIdLst>
  <p:sldSz cx="18288000" cy="10287000"/>
  <p:notesSz cx="6858000" cy="9144000"/>
  <p:embeddedFontLs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nl-NL"/>
    </a:defPPr>
    <a:lvl1pPr marL="0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972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7943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1915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5886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9858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3829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7801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1772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9" autoAdjust="0"/>
    <p:restoredTop sz="94660"/>
  </p:normalViewPr>
  <p:slideViewPr>
    <p:cSldViewPr showGuides="1">
      <p:cViewPr>
        <p:scale>
          <a:sx n="60" d="100"/>
          <a:sy n="60" d="100"/>
        </p:scale>
        <p:origin x="-1236" y="-52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381648" cy="3816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AE95C-D2F9-498C-90E6-71C54B23F88B}" type="datetimeFigureOut">
              <a:rPr lang="nl-NL" smtClean="0"/>
              <a:t>1-3-2019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428CB-B380-4A65-A6F5-A8D6027CFB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955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9AAC3-4613-4EE8-A91B-E5C1897D6971}" type="datetimeFigureOut">
              <a:rPr lang="nl-NL" smtClean="0"/>
              <a:t>1-3-2019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03040-61B7-4BF6-9ACD-F7B3318E10B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60612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r>
              <a:rPr lang="en-GB" baseline="0" dirty="0" smtClean="0"/>
              <a:t> video HCT 5111/5117 ST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03040-61B7-4BF6-9ACD-F7B3318E10B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542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TitleBack"/>
          <p:cNvSpPr/>
          <p:nvPr userDrawn="1"/>
        </p:nvSpPr>
        <p:spPr>
          <a:xfrm>
            <a:off x="0" y="1143000"/>
            <a:ext cx="18288000" cy="8382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shpTitlePicture" hidden="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8288002" cy="8382000"/>
          </a:xfrm>
          <a:prstGeom prst="rect">
            <a:avLst/>
          </a:prstGeom>
        </p:spPr>
      </p:pic>
      <p:pic>
        <p:nvPicPr>
          <p:cNvPr id="7" name="shpTitleBlock" hidden="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62" y="4538954"/>
            <a:ext cx="16771430" cy="4990477"/>
          </a:xfrm>
          <a:prstGeom prst="rect">
            <a:avLst/>
          </a:prstGeom>
        </p:spPr>
      </p:pic>
      <p:sp>
        <p:nvSpPr>
          <p:cNvPr id="4" name="Tijdelijke aanduiding voor datum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4C367-896E-4CD2-AA95-C8EEBECA5EF5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6784" y="1869763"/>
            <a:ext cx="16173462" cy="3000375"/>
          </a:xfrm>
        </p:spPr>
        <p:txBody>
          <a:bodyPr anchor="t"/>
          <a:lstStyle>
            <a:lvl1pPr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defRPr sz="9000" baseline="0">
                <a:solidFill>
                  <a:srgbClr val="FFFFFF"/>
                </a:solidFill>
              </a:defRPr>
            </a:lvl1pPr>
          </a:lstStyle>
          <a:p>
            <a:r>
              <a:rPr lang="nl-NL" smtClean="0"/>
              <a:t>Handbediende combitools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25519" y="5322581"/>
            <a:ext cx="16120847" cy="1519610"/>
          </a:xfrm>
        </p:spPr>
        <p:txBody>
          <a:bodyPr anchor="t">
            <a:noAutofit/>
          </a:bodyPr>
          <a:lstStyle>
            <a:lvl1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  <a:defRPr sz="4500" baseline="0">
                <a:solidFill>
                  <a:srgbClr val="FFFFFF"/>
                </a:solidFill>
                <a:latin typeface="+mj-lt"/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HCT 5111 ST &amp; HCT 51117 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4813922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960) Oranje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1143000"/>
            <a:ext cx="914400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5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790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960) Lichtgrijs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1143000"/>
            <a:ext cx="914400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65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960) Donkergrijs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1143000"/>
            <a:ext cx="914400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65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Oranje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3000"/>
            <a:ext cx="14887577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2340862" cy="1071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2042808" cy="55058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082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Lichtgrijs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488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2340862" cy="1071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2042808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90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Donkergrijs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488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2340862" cy="1071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2042808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90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760) Oranje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6747958" y="1143000"/>
            <a:ext cx="1540042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3000"/>
            <a:ext cx="18297528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6158883" cy="1071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5876872" cy="55058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309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(1760) Oranje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6747958" y="1143000"/>
            <a:ext cx="1540042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3000"/>
            <a:ext cx="1829752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6158883" cy="1071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5876872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426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(1760) Oranje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6747958" y="1143000"/>
            <a:ext cx="1540042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3000"/>
            <a:ext cx="1829752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16158883" cy="1071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15876872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4261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>
          <a:xfrm>
            <a:off x="0" y="1143000"/>
            <a:ext cx="1828800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0963" y="2247495"/>
            <a:ext cx="16158883" cy="6414635"/>
          </a:xfrm>
        </p:spPr>
        <p:txBody>
          <a:bodyPr anchor="b"/>
          <a:lstStyle>
            <a:lvl1pPr>
              <a:lnSpc>
                <a:spcPts val="9000"/>
              </a:lnSpc>
              <a:defRPr sz="9000" baseline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3189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Licht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>
          <a:xfrm>
            <a:off x="0" y="1143000"/>
            <a:ext cx="18288000" cy="838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0963" y="2247495"/>
            <a:ext cx="16158883" cy="6414635"/>
          </a:xfrm>
        </p:spPr>
        <p:txBody>
          <a:bodyPr anchor="b"/>
          <a:lstStyle>
            <a:lvl1pPr>
              <a:lnSpc>
                <a:spcPts val="9000"/>
              </a:lnSpc>
              <a:defRPr sz="9000" baseline="0"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2539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Donker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>
          <a:xfrm>
            <a:off x="0" y="1143000"/>
            <a:ext cx="1828800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0963" y="2247495"/>
            <a:ext cx="16158883" cy="6414635"/>
          </a:xfrm>
        </p:spPr>
        <p:txBody>
          <a:bodyPr anchor="b"/>
          <a:lstStyle>
            <a:lvl1pPr>
              <a:lnSpc>
                <a:spcPts val="9000"/>
              </a:lnSpc>
              <a:defRPr sz="9000" baseline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2539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Oranje Donkergrijs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3000"/>
            <a:ext cx="14887577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9285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Lichtgrijs Donkergrijs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488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8876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360) Donkergrijs Oranj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488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8876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760) Oranje Donkergrijs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3000"/>
            <a:ext cx="18297527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8122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760) Lichtgrijs Donkergrijs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8297526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181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1760) Donkergrijs Oranj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12960480" y="1143000"/>
            <a:ext cx="5327520" cy="838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8297526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454" y="1822607"/>
            <a:ext cx="12340862" cy="24765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38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 userDrawn="1"/>
        </p:nvSpPr>
        <p:spPr>
          <a:xfrm>
            <a:off x="0" y="4953000"/>
            <a:ext cx="18288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4"/>
          </p:nvPr>
        </p:nvSpPr>
        <p:spPr>
          <a:xfrm>
            <a:off x="0" y="4953000"/>
            <a:ext cx="18288000" cy="457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45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 Afbeelding 1 (donk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pTitlePicture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8" b="15188"/>
          <a:stretch/>
        </p:blipFill>
        <p:spPr>
          <a:xfrm>
            <a:off x="0" y="0"/>
            <a:ext cx="18303551" cy="9585434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4C367-896E-4CD2-AA95-C8EEBECA5EF5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6784" y="1869763"/>
            <a:ext cx="16173462" cy="3000375"/>
          </a:xfrm>
        </p:spPr>
        <p:txBody>
          <a:bodyPr anchor="t"/>
          <a:lstStyle>
            <a:lvl1pPr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defRPr sz="9000" baseline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5519" y="5322581"/>
            <a:ext cx="16120847" cy="1519610"/>
          </a:xfrm>
        </p:spPr>
        <p:txBody>
          <a:bodyPr anchor="t">
            <a:noAutofit/>
          </a:bodyPr>
          <a:lstStyle>
            <a:lvl1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  <a:defRPr sz="4500" baseline="0">
                <a:solidFill>
                  <a:schemeClr val="bg1"/>
                </a:solidFill>
                <a:latin typeface="+mj-lt"/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7" name="shpSpeakerDate"/>
          <p:cNvSpPr>
            <a:spLocks noGrp="1"/>
          </p:cNvSpPr>
          <p:nvPr>
            <p:ph type="body" sz="quarter" idx="13"/>
          </p:nvPr>
        </p:nvSpPr>
        <p:spPr>
          <a:xfrm>
            <a:off x="742981" y="8242467"/>
            <a:ext cx="16137128" cy="592150"/>
          </a:xfrm>
        </p:spPr>
        <p:txBody>
          <a:bodyPr anchor="b"/>
          <a:lstStyle>
            <a:lvl1pPr marL="0" indent="0">
              <a:lnSpc>
                <a:spcPts val="225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285750" indent="0">
              <a:buNone/>
              <a:defRPr/>
            </a:lvl2pPr>
            <a:lvl3pPr marL="571500" indent="0">
              <a:buNone/>
              <a:defRPr/>
            </a:lvl3pPr>
            <a:lvl4pPr marL="857250" indent="0">
              <a:buNone/>
              <a:defRPr/>
            </a:lvl4pPr>
            <a:lvl5pPr marL="1143000" indent="0">
              <a:buNone/>
              <a:defRPr/>
            </a:lvl5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7732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960) Donkergrij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5219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960) Donkergrij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147366"/>
            <a:ext cx="9134474" cy="8373267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518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960) Donker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3"/>
          <a:stretch/>
        </p:blipFill>
        <p:spPr>
          <a:xfrm>
            <a:off x="8569283" y="1143000"/>
            <a:ext cx="9718718" cy="83820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518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960) Donkergrij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821" y="1142999"/>
            <a:ext cx="12180379" cy="8382001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518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960) Donkergrij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9"/>
          <a:stretch/>
        </p:blipFill>
        <p:spPr>
          <a:xfrm>
            <a:off x="7617409" y="1143000"/>
            <a:ext cx="10875544" cy="83820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1077574" cy="838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27760" y="3365448"/>
            <a:ext cx="8122920" cy="5505836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-47625" y="1143000"/>
            <a:ext cx="95250" cy="838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518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ssendia Afbeelding 8 (lic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3000"/>
            <a:ext cx="18288000" cy="8381999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1919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ssendia Afbeelding (vrije keu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F429-F4D3-410C-8ED8-119BBBF95792}" type="datetime1">
              <a:rPr lang="nl-NL" smtClean="0"/>
              <a:t>1-3-2019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>
          <a:xfrm>
            <a:off x="381000" y="-1"/>
            <a:ext cx="17526000" cy="1143000"/>
          </a:xfrm>
        </p:spPr>
        <p:txBody>
          <a:bodyPr anchor="ctr">
            <a:noAutofit/>
          </a:bodyPr>
          <a:lstStyle>
            <a:lvl1pPr marL="0" indent="0">
              <a:lnSpc>
                <a:spcPts val="3750"/>
              </a:lnSpc>
              <a:buNone/>
              <a:defRPr sz="3150" b="1" i="0" baseline="0">
                <a:solidFill>
                  <a:schemeClr val="tx1"/>
                </a:solidFill>
              </a:defRPr>
            </a:lvl1pPr>
            <a:lvl2pPr marL="304800" indent="0">
              <a:buNone/>
              <a:defRPr sz="2400" b="1" i="0" baseline="0">
                <a:solidFill>
                  <a:schemeClr val="tx1"/>
                </a:solidFill>
              </a:defRPr>
            </a:lvl2pPr>
            <a:lvl3pPr marL="609600" indent="0">
              <a:buNone/>
              <a:defRPr sz="2400" b="1" i="0" baseline="0">
                <a:solidFill>
                  <a:schemeClr val="tx1"/>
                </a:solidFill>
              </a:defRPr>
            </a:lvl3pPr>
            <a:lvl4pPr marL="914400" indent="0">
              <a:buNone/>
              <a:defRPr sz="2400" b="1" i="0" baseline="0">
                <a:solidFill>
                  <a:schemeClr val="tx1"/>
                </a:solidFill>
              </a:defRPr>
            </a:lvl4pPr>
            <a:lvl5pPr marL="1219200" indent="0">
              <a:buNone/>
              <a:defRPr sz="2400" b="1" i="0" baseline="0">
                <a:solidFill>
                  <a:schemeClr val="tx1"/>
                </a:solidFill>
              </a:defRPr>
            </a:lvl5pPr>
          </a:lstStyle>
          <a:p>
            <a:pPr lvl="0"/>
            <a:endParaRPr lang="nl-NL" dirty="0"/>
          </a:p>
        </p:txBody>
      </p:sp>
      <p:sp>
        <p:nvSpPr>
          <p:cNvPr id="7" name="Tijdelijke aanduiding voor afbeelding 6"/>
          <p:cNvSpPr>
            <a:spLocks noGrp="1"/>
          </p:cNvSpPr>
          <p:nvPr>
            <p:ph type="pic" sz="quarter" idx="14"/>
          </p:nvPr>
        </p:nvSpPr>
        <p:spPr>
          <a:xfrm>
            <a:off x="0" y="1143000"/>
            <a:ext cx="18288000" cy="8382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668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33454" y="1822608"/>
            <a:ext cx="8501985" cy="1071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27760" y="3365448"/>
            <a:ext cx="8122920" cy="6220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 hidden="1"/>
          <p:cNvSpPr>
            <a:spLocks noGrp="1"/>
          </p:cNvSpPr>
          <p:nvPr>
            <p:ph type="dt" sz="half" idx="2"/>
          </p:nvPr>
        </p:nvSpPr>
        <p:spPr>
          <a:xfrm>
            <a:off x="12954000" y="9525000"/>
            <a:ext cx="2857500" cy="76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75" b="1">
                <a:solidFill>
                  <a:schemeClr val="tx1"/>
                </a:solidFill>
              </a:defRPr>
            </a:lvl1pPr>
          </a:lstStyle>
          <a:p>
            <a:fld id="{CB79E83F-5E0B-43AC-8DA1-0BF322EBEB43}" type="datetime1">
              <a:rPr lang="nl-NL" smtClean="0"/>
              <a:pPr/>
              <a:t>1-3-2019</a:t>
            </a:fld>
            <a:endParaRPr lang="nl-NL"/>
          </a:p>
        </p:txBody>
      </p:sp>
      <p:sp>
        <p:nvSpPr>
          <p:cNvPr id="5" name="Tijdelijke aanduiding voor voettekst 4" hidden="1"/>
          <p:cNvSpPr>
            <a:spLocks noGrp="1"/>
          </p:cNvSpPr>
          <p:nvPr>
            <p:ph type="ftr" sz="quarter" idx="3"/>
          </p:nvPr>
        </p:nvSpPr>
        <p:spPr>
          <a:xfrm>
            <a:off x="9144000" y="9525000"/>
            <a:ext cx="3810000" cy="76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75" b="1" i="0" baseline="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7373600" y="9525000"/>
            <a:ext cx="928688" cy="76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575" b="1" i="0" baseline="0">
                <a:solidFill>
                  <a:schemeClr val="tx1"/>
                </a:solidFill>
              </a:defRPr>
            </a:lvl1pPr>
          </a:lstStyle>
          <a:p>
            <a:fld id="{895A4E4B-49C6-4EA6-B1A2-EA8BB4DD7F94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601200"/>
            <a:ext cx="1485900" cy="609600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5475" y="9525000"/>
            <a:ext cx="2822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3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</p:sldLayoutIdLst>
  <p:hf hdr="0" ftr="0" dt="0"/>
  <p:txStyles>
    <p:titleStyle>
      <a:lvl1pPr algn="l" defTabSz="1007943" rtl="0" eaLnBrk="1" latinLnBrk="0" hangingPunct="1">
        <a:lnSpc>
          <a:spcPts val="4050"/>
        </a:lnSpc>
        <a:spcBef>
          <a:spcPct val="0"/>
        </a:spcBef>
        <a:buNone/>
        <a:defRPr sz="3375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007943" rtl="0" eaLnBrk="1" latinLnBrk="0" hangingPunct="1">
        <a:lnSpc>
          <a:spcPts val="2700"/>
        </a:lnSpc>
        <a:spcBef>
          <a:spcPts val="0"/>
        </a:spcBef>
        <a:spcAft>
          <a:spcPts val="2850"/>
        </a:spcAft>
        <a:buFont typeface="Arial" panose="020B0604020202020204" pitchFamily="34" charset="0"/>
        <a:buChar char="•"/>
        <a:defRPr sz="225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defTabSz="1007943" rtl="0" eaLnBrk="1" latinLnBrk="0" hangingPunct="1">
        <a:lnSpc>
          <a:spcPts val="2700"/>
        </a:lnSpc>
        <a:spcBef>
          <a:spcPts val="0"/>
        </a:spcBef>
        <a:spcAft>
          <a:spcPts val="2850"/>
        </a:spcAft>
        <a:buFont typeface="Arial" panose="020B0604020202020204" pitchFamily="34" charset="0"/>
        <a:buChar char="•"/>
        <a:defRPr sz="22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85750" algn="l" defTabSz="1007943" rtl="0" eaLnBrk="1" latinLnBrk="0" hangingPunct="1">
        <a:lnSpc>
          <a:spcPts val="2700"/>
        </a:lnSpc>
        <a:spcBef>
          <a:spcPts val="0"/>
        </a:spcBef>
        <a:spcAft>
          <a:spcPts val="2850"/>
        </a:spcAft>
        <a:buFont typeface="Arial" panose="020B0604020202020204" pitchFamily="34" charset="0"/>
        <a:buChar char="•"/>
        <a:defRPr sz="225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85750" algn="l" defTabSz="1007943" rtl="0" eaLnBrk="1" latinLnBrk="0" hangingPunct="1">
        <a:lnSpc>
          <a:spcPts val="2700"/>
        </a:lnSpc>
        <a:spcBef>
          <a:spcPts val="0"/>
        </a:spcBef>
        <a:spcAft>
          <a:spcPts val="2850"/>
        </a:spcAft>
        <a:buFont typeface="Arial" panose="020B0604020202020204" pitchFamily="34" charset="0"/>
        <a:buChar char="•"/>
        <a:defRPr sz="225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28750" indent="-285750" algn="l" defTabSz="1007943" rtl="0" eaLnBrk="1" latinLnBrk="0" hangingPunct="1">
        <a:lnSpc>
          <a:spcPts val="2700"/>
        </a:lnSpc>
        <a:spcBef>
          <a:spcPts val="0"/>
        </a:spcBef>
        <a:spcAft>
          <a:spcPts val="2850"/>
        </a:spcAft>
        <a:buFont typeface="Arial" panose="020B0604020202020204" pitchFamily="34" charset="0"/>
        <a:buChar char="•"/>
        <a:defRPr sz="22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Hand-Operated </a:t>
            </a:r>
            <a:br>
              <a:rPr lang="en-US" dirty="0" smtClean="0"/>
            </a:br>
            <a:r>
              <a:rPr lang="en-US" dirty="0" smtClean="0"/>
              <a:t>Combi Tools</a:t>
            </a: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HCT </a:t>
            </a:r>
            <a:r>
              <a:rPr lang="nl-NL" dirty="0" smtClean="0"/>
              <a:t>5111 / 5114 / 5117 ST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hpSpeakerDate"/>
          <p:cNvSpPr txBox="1"/>
          <p:nvPr/>
        </p:nvSpPr>
        <p:spPr>
          <a:xfrm>
            <a:off x="742981" y="8537419"/>
            <a:ext cx="16137128" cy="29719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>
              <a:lnSpc>
                <a:spcPts val="2250"/>
              </a:lnSpc>
            </a:pPr>
            <a:endParaRPr lang="nl-NL" sz="225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94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2</a:t>
            </a:fld>
            <a:endParaRPr lang="nl-NL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Video Hand-operated Combi Tools HCT 5111 &amp; HCT 5117 (SOF)_W_NR-12499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7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Features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Ultra-lightweight</a:t>
            </a:r>
            <a:r>
              <a:rPr lang="en-US" dirty="0"/>
              <a:t>, compact solution for tactical </a:t>
            </a:r>
            <a:r>
              <a:rPr lang="en-US" dirty="0" smtClean="0"/>
              <a:t>cutting, squeezing </a:t>
            </a:r>
            <a:r>
              <a:rPr lang="en-US" dirty="0"/>
              <a:t>and </a:t>
            </a:r>
            <a:r>
              <a:rPr lang="en-US" dirty="0" smtClean="0"/>
              <a:t>spreading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Only 8.7 kg – 19.2 </a:t>
            </a:r>
            <a:r>
              <a:rPr lang="en-US" dirty="0" err="1" smtClean="0"/>
              <a:t>lb</a:t>
            </a:r>
            <a:r>
              <a:rPr lang="en-US" dirty="0" smtClean="0"/>
              <a:t> (model HCT 5111 ST)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Easy to add to your existing kit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Easy to carry, transport and store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Suitable for airborne operations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Carrying handle and pump handle 90° foldable for extra compactness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3</a:t>
            </a:fld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Hand-Operated Combi Tools </a:t>
            </a:r>
            <a:r>
              <a:rPr lang="nl-NL" dirty="0"/>
              <a:t>HCT 5111 / 5114 / 5117 ST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851" y="945372"/>
            <a:ext cx="5085165" cy="2324079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13342128" y="3215198"/>
            <a:ext cx="267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HCT 5111 ST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13704506" y="8959980"/>
            <a:ext cx="267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HCT 5117 ST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240" y="6288444"/>
            <a:ext cx="5302311" cy="2746431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13494528" y="5332310"/>
            <a:ext cx="2671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HCT </a:t>
            </a:r>
            <a:r>
              <a:rPr lang="nl-NL" dirty="0" smtClean="0"/>
              <a:t>5114 </a:t>
            </a:r>
            <a:r>
              <a:rPr lang="nl-NL" dirty="0" smtClean="0"/>
              <a:t>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48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performance to weight ratio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Extremely high spreading force compared to size and weight </a:t>
            </a:r>
            <a:r>
              <a:rPr lang="en-US" dirty="0" smtClean="0"/>
              <a:t> </a:t>
            </a:r>
            <a:r>
              <a:rPr lang="en-US" dirty="0" smtClean="0"/>
              <a:t>- </a:t>
            </a:r>
            <a:r>
              <a:rPr lang="en-US" dirty="0" smtClean="0"/>
              <a:t>model </a:t>
            </a:r>
            <a:r>
              <a:rPr lang="en-US" dirty="0" smtClean="0"/>
              <a:t>HCT 5111 </a:t>
            </a:r>
            <a:r>
              <a:rPr lang="en-US" dirty="0" smtClean="0"/>
              <a:t>ST</a:t>
            </a:r>
            <a:endParaRPr lang="en-US" dirty="0" smtClean="0"/>
          </a:p>
          <a:p>
            <a:r>
              <a:rPr lang="en-US" dirty="0" smtClean="0"/>
              <a:t>Extremely </a:t>
            </a:r>
            <a:r>
              <a:rPr lang="en-US" dirty="0" smtClean="0"/>
              <a:t>large spreading </a:t>
            </a:r>
            <a:r>
              <a:rPr lang="en-US" dirty="0" smtClean="0"/>
              <a:t>distance compared to size and weight </a:t>
            </a:r>
            <a:r>
              <a:rPr lang="en-US" dirty="0" smtClean="0"/>
              <a:t>- model </a:t>
            </a:r>
            <a:r>
              <a:rPr lang="en-US" dirty="0" smtClean="0"/>
              <a:t>HCT 5117 </a:t>
            </a:r>
            <a:r>
              <a:rPr lang="en-US" dirty="0" smtClean="0"/>
              <a:t>ST</a:t>
            </a:r>
          </a:p>
          <a:p>
            <a:r>
              <a:rPr lang="en-US" dirty="0" smtClean="0"/>
              <a:t>Higher spreading force than 5117 version and larger spreading distance than 5111 version – model HCT 5114 ST</a:t>
            </a:r>
            <a:endParaRPr lang="en-US" dirty="0" smtClean="0"/>
          </a:p>
          <a:p>
            <a:r>
              <a:rPr lang="en-US" dirty="0" smtClean="0"/>
              <a:t>High cutting force compared to size and weight</a:t>
            </a:r>
            <a:br>
              <a:rPr lang="en-US" dirty="0" smtClean="0"/>
            </a:br>
            <a:r>
              <a:rPr lang="en-US" dirty="0" smtClean="0"/>
              <a:t>(all </a:t>
            </a:r>
            <a:r>
              <a:rPr lang="en-US" dirty="0" smtClean="0"/>
              <a:t>models)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4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860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Multifunctional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Suitable for both cutting and </a:t>
            </a:r>
            <a:r>
              <a:rPr lang="en-US" dirty="0" smtClean="0"/>
              <a:t>spreading</a:t>
            </a:r>
          </a:p>
          <a:p>
            <a:r>
              <a:rPr lang="en-US" dirty="0"/>
              <a:t>Suitable for dive </a:t>
            </a:r>
            <a:r>
              <a:rPr lang="en-US" dirty="0" smtClean="0"/>
              <a:t>operations / under </a:t>
            </a:r>
            <a:r>
              <a:rPr lang="en-US" dirty="0"/>
              <a:t>water use</a:t>
            </a:r>
          </a:p>
          <a:p>
            <a:r>
              <a:rPr lang="en-US" dirty="0"/>
              <a:t>Suitable for a variety of applications, ranging </a:t>
            </a:r>
            <a:r>
              <a:rPr lang="en-US" dirty="0" smtClean="0"/>
              <a:t>from forcible </a:t>
            </a:r>
            <a:r>
              <a:rPr lang="en-US" dirty="0"/>
              <a:t>entry to extrication of persons trapped</a:t>
            </a:r>
          </a:p>
          <a:p>
            <a:r>
              <a:rPr lang="en-US" dirty="0"/>
              <a:t>Your choice: HCT 5111 ST for highest </a:t>
            </a:r>
            <a:r>
              <a:rPr lang="en-US" dirty="0" smtClean="0"/>
              <a:t>spreading force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HCT </a:t>
            </a:r>
            <a:r>
              <a:rPr lang="en-US" dirty="0"/>
              <a:t>5117 ST for highest spreading </a:t>
            </a:r>
            <a:r>
              <a:rPr lang="en-US" dirty="0" smtClean="0"/>
              <a:t>distance or  HCT 5114 as the ideal </a:t>
            </a:r>
            <a:r>
              <a:rPr lang="en-US" dirty="0" err="1" smtClean="0"/>
              <a:t>inbetween</a:t>
            </a:r>
            <a:r>
              <a:rPr lang="en-US" dirty="0" smtClean="0"/>
              <a:t> model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5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0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2-stage hand pump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low noise operations</a:t>
            </a:r>
          </a:p>
          <a:p>
            <a:r>
              <a:rPr lang="en-US" dirty="0" smtClean="0"/>
              <a:t>Self-contained for optimal freedom of movement</a:t>
            </a:r>
          </a:p>
          <a:p>
            <a:r>
              <a:rPr lang="en-US" dirty="0" smtClean="0"/>
              <a:t>Rapid deployment</a:t>
            </a:r>
          </a:p>
          <a:p>
            <a:r>
              <a:rPr lang="en-US" dirty="0" smtClean="0"/>
              <a:t>Easy operation: simply fold out the pump handle and start pumping</a:t>
            </a:r>
          </a:p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6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176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360° rotatable carbon fiber pump handle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locked in 22 positions</a:t>
            </a:r>
          </a:p>
          <a:p>
            <a:r>
              <a:rPr lang="en-US" dirty="0"/>
              <a:t>For use of the tool in almost any position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7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592" y="1708668"/>
            <a:ext cx="6869664" cy="686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4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360° rotatable </a:t>
            </a:r>
            <a:r>
              <a:rPr lang="en-US" dirty="0" smtClean="0"/>
              <a:t>aluminum </a:t>
            </a:r>
            <a:r>
              <a:rPr lang="en-US" dirty="0"/>
              <a:t>carrying handle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Continuous swivel with 11 locking </a:t>
            </a:r>
            <a:r>
              <a:rPr lang="en-US" dirty="0" smtClean="0"/>
              <a:t>positions</a:t>
            </a:r>
          </a:p>
          <a:p>
            <a:r>
              <a:rPr lang="en-US" dirty="0"/>
              <a:t>For use of the tool in almost any position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8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  <p:grpSp>
        <p:nvGrpSpPr>
          <p:cNvPr id="6" name="Groep 5"/>
          <p:cNvGrpSpPr/>
          <p:nvPr/>
        </p:nvGrpSpPr>
        <p:grpSpPr>
          <a:xfrm>
            <a:off x="10273392" y="2280257"/>
            <a:ext cx="7266864" cy="6085294"/>
            <a:chOff x="971600" y="3070820"/>
            <a:chExt cx="4321756" cy="3238500"/>
          </a:xfrm>
        </p:grpSpPr>
        <p:pic>
          <p:nvPicPr>
            <p:cNvPr id="7" name="Afbeelding 6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05" t="40038" r="25898" b="31409"/>
            <a:stretch/>
          </p:blipFill>
          <p:spPr>
            <a:xfrm>
              <a:off x="971600" y="3070820"/>
              <a:ext cx="3670300" cy="3238500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3212976"/>
              <a:ext cx="1081396" cy="10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788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Non-slip selection ring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Easy, intuitive selection of spreading, squeezing or cutting</a:t>
            </a:r>
          </a:p>
          <a:p>
            <a:r>
              <a:rPr lang="en-US" dirty="0" smtClean="0"/>
              <a:t>Offers good grip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9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908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available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Battery-operated models GCT 5111 </a:t>
            </a:r>
            <a:r>
              <a:rPr lang="en-US" dirty="0" smtClean="0"/>
              <a:t>/ 5114 / 5117 ST EVO 3</a:t>
            </a:r>
            <a:endParaRPr lang="en-US" dirty="0" smtClean="0"/>
          </a:p>
          <a:p>
            <a:r>
              <a:rPr lang="en-US" dirty="0" smtClean="0"/>
              <a:t>Battery-operated models Army-version </a:t>
            </a:r>
            <a:r>
              <a:rPr lang="en-US" dirty="0"/>
              <a:t>GCT 5111 / 5114 / 5117 </a:t>
            </a:r>
            <a:r>
              <a:rPr lang="en-US" dirty="0" smtClean="0"/>
              <a:t>STA  EVO </a:t>
            </a:r>
            <a:r>
              <a:rPr lang="en-US" dirty="0"/>
              <a:t>3</a:t>
            </a:r>
          </a:p>
          <a:p>
            <a:r>
              <a:rPr lang="en-US" dirty="0" smtClean="0"/>
              <a:t>Pump-operated </a:t>
            </a:r>
            <a:r>
              <a:rPr lang="en-US" dirty="0" smtClean="0"/>
              <a:t>models </a:t>
            </a:r>
            <a:r>
              <a:rPr lang="en-US" dirty="0" smtClean="0"/>
              <a:t>CT </a:t>
            </a:r>
            <a:r>
              <a:rPr lang="en-US" dirty="0"/>
              <a:t>5111 / 5114 / 5117 ST</a:t>
            </a:r>
          </a:p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10</a:t>
            </a:fld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0868" y="3773653"/>
            <a:ext cx="4474444" cy="224071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192" y="1142982"/>
            <a:ext cx="4526879" cy="2191672"/>
          </a:xfrm>
          <a:prstGeom prst="rect">
            <a:avLst/>
          </a:prstGeom>
        </p:spPr>
      </p:pic>
      <p:sp>
        <p:nvSpPr>
          <p:cNvPr id="12" name="Tekstvak 11"/>
          <p:cNvSpPr txBox="1"/>
          <p:nvPr/>
        </p:nvSpPr>
        <p:spPr>
          <a:xfrm>
            <a:off x="9963240" y="3232038"/>
            <a:ext cx="8340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Battery-operated </a:t>
            </a:r>
            <a:r>
              <a:rPr lang="en-US" sz="1800" dirty="0" smtClean="0"/>
              <a:t>GCT </a:t>
            </a:r>
            <a:r>
              <a:rPr lang="en-US" sz="1800" dirty="0" smtClean="0"/>
              <a:t>5117 ST EVO 3</a:t>
            </a:r>
            <a:endParaRPr lang="en-US" sz="1800" dirty="0"/>
          </a:p>
        </p:txBody>
      </p:sp>
      <p:sp>
        <p:nvSpPr>
          <p:cNvPr id="13" name="Tekstvak 12"/>
          <p:cNvSpPr txBox="1"/>
          <p:nvPr/>
        </p:nvSpPr>
        <p:spPr>
          <a:xfrm>
            <a:off x="10059696" y="5919112"/>
            <a:ext cx="8243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Battery-operated </a:t>
            </a:r>
            <a:r>
              <a:rPr lang="en-US" sz="1800" dirty="0" smtClean="0"/>
              <a:t>model Army-version GCT </a:t>
            </a:r>
            <a:r>
              <a:rPr lang="en-US" sz="1800" dirty="0" smtClean="0"/>
              <a:t>5111 </a:t>
            </a:r>
            <a:r>
              <a:rPr lang="en-US" sz="1800" dirty="0" smtClean="0"/>
              <a:t>STA </a:t>
            </a:r>
            <a:r>
              <a:rPr lang="en-US" sz="1800" dirty="0" smtClean="0"/>
              <a:t>EVO </a:t>
            </a:r>
            <a:r>
              <a:rPr lang="en-US" sz="1800" dirty="0" smtClean="0"/>
              <a:t>3</a:t>
            </a:r>
            <a:endParaRPr lang="en-US" sz="1800" dirty="0"/>
          </a:p>
        </p:txBody>
      </p:sp>
      <p:sp>
        <p:nvSpPr>
          <p:cNvPr id="14" name="Tekstvak 13"/>
          <p:cNvSpPr txBox="1"/>
          <p:nvPr/>
        </p:nvSpPr>
        <p:spPr>
          <a:xfrm>
            <a:off x="12057986" y="8972296"/>
            <a:ext cx="6869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Pump-operated </a:t>
            </a:r>
            <a:r>
              <a:rPr lang="en-US" sz="1800" dirty="0" smtClean="0"/>
              <a:t>model </a:t>
            </a:r>
            <a:r>
              <a:rPr lang="en-US" sz="1800" dirty="0" smtClean="0"/>
              <a:t>CT </a:t>
            </a:r>
            <a:r>
              <a:rPr lang="en-US" sz="1800" dirty="0" smtClean="0"/>
              <a:t>5114 ST</a:t>
            </a:r>
            <a:endParaRPr lang="en-US" sz="18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5568" y="6300760"/>
            <a:ext cx="4957983" cy="278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7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Accessories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Carrying strap</a:t>
            </a:r>
          </a:p>
          <a:p>
            <a:r>
              <a:rPr lang="en-US" dirty="0" smtClean="0"/>
              <a:t>Carrying harness</a:t>
            </a:r>
          </a:p>
          <a:p>
            <a:r>
              <a:rPr lang="en-US" dirty="0" smtClean="0"/>
              <a:t>Carrying / storage </a:t>
            </a:r>
            <a:r>
              <a:rPr lang="en-US" dirty="0" smtClean="0"/>
              <a:t>bag</a:t>
            </a:r>
          </a:p>
          <a:p>
            <a:r>
              <a:rPr lang="en-US" dirty="0" smtClean="0"/>
              <a:t>Model 5117: also pulling adapters and pulling chains</a:t>
            </a:r>
          </a:p>
          <a:p>
            <a:r>
              <a:rPr lang="en-US" dirty="0" smtClean="0"/>
              <a:t>For </a:t>
            </a:r>
            <a:r>
              <a:rPr lang="en-US" dirty="0" smtClean="0"/>
              <a:t>EVO 3 battery-powered versions: also batteries, chargers and a mains power connector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11</a:t>
            </a:fld>
            <a:endParaRPr lang="nl-NL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514" y="1708668"/>
            <a:ext cx="3796456" cy="50292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44" y="2471964"/>
            <a:ext cx="3434832" cy="257612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733" y="5377767"/>
            <a:ext cx="4776284" cy="358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7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A4E4B-49C6-4EA6-B1A2-EA8BB4DD7F94}" type="slidenum">
              <a:rPr lang="nl-NL" smtClean="0"/>
              <a:t>12</a:t>
            </a:fld>
            <a:endParaRPr lang="nl-NL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Hand-Operated </a:t>
            </a:r>
            <a:r>
              <a:rPr lang="en-US" dirty="0" err="1"/>
              <a:t>Combi</a:t>
            </a:r>
            <a:r>
              <a:rPr lang="en-US" dirty="0"/>
              <a:t> Tools </a:t>
            </a:r>
            <a:r>
              <a:rPr lang="nl-NL" dirty="0"/>
              <a:t>HCT 5111 / 5114 / 5117 ST</a:t>
            </a:r>
            <a:endParaRPr lang="nl-NL" dirty="0"/>
          </a:p>
        </p:txBody>
      </p:sp>
      <p:pic>
        <p:nvPicPr>
          <p:cNvPr id="12" name="Tijdelijke aanduiding voor afbeelding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0" b="15490"/>
          <a:stretch/>
        </p:blipFill>
        <p:spPr/>
      </p:pic>
      <p:sp>
        <p:nvSpPr>
          <p:cNvPr id="10" name="Tekstvak 9"/>
          <p:cNvSpPr txBox="1"/>
          <p:nvPr/>
        </p:nvSpPr>
        <p:spPr>
          <a:xfrm>
            <a:off x="11815536" y="8196684"/>
            <a:ext cx="5343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000" dirty="0" err="1" smtClean="0">
                <a:solidFill>
                  <a:schemeClr val="bg1"/>
                </a:solidFill>
                <a:latin typeface="Bebas Neue" pitchFamily="34" charset="0"/>
              </a:rPr>
              <a:t>Breaking</a:t>
            </a:r>
            <a:r>
              <a:rPr lang="nl-NL" sz="6000" dirty="0" smtClean="0">
                <a:solidFill>
                  <a:schemeClr val="bg1"/>
                </a:solidFill>
                <a:latin typeface="Bebas Neue" pitchFamily="34" charset="0"/>
              </a:rPr>
              <a:t> Barriers</a:t>
            </a:r>
            <a:endParaRPr lang="nl-NL" sz="6000" dirty="0">
              <a:solidFill>
                <a:schemeClr val="bg1"/>
              </a:solidFill>
              <a:latin typeface="Bebas Ne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RMA DOCSYS~XML" val="&lt;?xml version=&quot;1.0&quot;?&gt;&#10;&lt;data customer=&quot;holmatro&quot; profile=&quot;holmatro&quot; model=&quot;Presentatie_2015/ds-presentatie-ws.xml&quot; country-code=&quot;31&quot; target=&quot;Microsoft PowerPoint&quot; target-version=&quot;14.0.7188&quot;&gt;&lt;ds-presentatie template=&quot;Presentatie_2015/ds-presentatie-ws.potx&quot; id=&quot;706aa3df3a5a4fc8a5fd790a978a3308&quot; version=&quot;1.0&quot; lcid=&quot;1043&quot; locale=&quot;nl&quot;&gt;&lt;PAPER/&gt;&lt;version_xml value=&quot;1.0-2015-04-17&quot;/&gt;&lt;reopened value=&quot;false&quot;/&gt;&lt;titledeleted value=&quot;false&quot;/&gt;&lt;title value=&quot;Handbediende combitools &quot; formatted-value=&quot;Handbediende combitools &quot; format-disabled=&quot;true&quot;/&gt;&lt;subtitle value=&quot;HCT 5111 ST &amp;amp; HCT 51117 ST&quot; formatted-value=&quot;HCT 5111 ST &amp;amp; HCT 51117 ST&quot; format-disabled=&quot;true&quot;/&gt;&lt;speakerdate/&gt;&lt;titleimage formatted-value=&quot;images/1920_blank.png&quot;/&gt;&lt;titleimagethumb formatted-value=&quot;Presentatie_2015/images/(thumbs)/1920_dgrey.jpg&quot;/&gt;&lt;colour value=&quot;3&quot; formatted-value=&quot;Donkergrijs&quot;/&gt;&lt;imagefull value=&quot;1&quot; formatted-value=&quot;Spreader SP 5240 (1)&quot;/&gt;&lt;imagedark value=&quot;1&quot; formatted-value=&quot;Spreader SP 5240 (1)&quot;/&gt;&lt;/ds-presentatie&gt;&lt;/data&gt;&#10;"/>
</p:tagLst>
</file>

<file path=ppt/theme/theme1.xml><?xml version="1.0" encoding="utf-8"?>
<a:theme xmlns:a="http://schemas.openxmlformats.org/drawingml/2006/main" name="Holmatro 16x9">
  <a:themeElements>
    <a:clrScheme name="Holmatro">
      <a:dk1>
        <a:srgbClr val="333333"/>
      </a:dk1>
      <a:lt1>
        <a:srgbClr val="FFFFFF"/>
      </a:lt1>
      <a:dk2>
        <a:srgbClr val="F45C00"/>
      </a:dk2>
      <a:lt2>
        <a:srgbClr val="E4E4E4"/>
      </a:lt2>
      <a:accent1>
        <a:srgbClr val="20ACE3"/>
      </a:accent1>
      <a:accent2>
        <a:srgbClr val="886FB1"/>
      </a:accent2>
      <a:accent3>
        <a:srgbClr val="F7D422"/>
      </a:accent3>
      <a:accent4>
        <a:srgbClr val="F05053"/>
      </a:accent4>
      <a:accent5>
        <a:srgbClr val="F5871F"/>
      </a:accent5>
      <a:accent6>
        <a:srgbClr val="4FBEA3"/>
      </a:accent6>
      <a:hlink>
        <a:srgbClr val="FFFFFF"/>
      </a:hlink>
      <a:folHlink>
        <a:srgbClr val="F7B441"/>
      </a:folHlink>
    </a:clrScheme>
    <a:fontScheme name="Holmatr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5037</TotalTime>
  <Words>463</Words>
  <Application>Microsoft Office PowerPoint</Application>
  <PresentationFormat>Aangepast</PresentationFormat>
  <Paragraphs>73</Paragraphs>
  <Slides>12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Arial</vt:lpstr>
      <vt:lpstr>Courier New</vt:lpstr>
      <vt:lpstr>Arial Black</vt:lpstr>
      <vt:lpstr>Bebas Neue</vt:lpstr>
      <vt:lpstr>Calibri</vt:lpstr>
      <vt:lpstr>Holmatro 16x9</vt:lpstr>
      <vt:lpstr>Hand-Operated  Combi Tools</vt:lpstr>
      <vt:lpstr>PowerPoint-presentatie</vt:lpstr>
      <vt:lpstr>Features</vt:lpstr>
      <vt:lpstr>Optimal performance to weight ratio</vt:lpstr>
      <vt:lpstr>Multifunctional</vt:lpstr>
      <vt:lpstr>Integrated 2-stage hand pump</vt:lpstr>
      <vt:lpstr>360° rotatable carbon fiber pump handle</vt:lpstr>
      <vt:lpstr>360° rotatable aluminum carrying handle</vt:lpstr>
      <vt:lpstr>Non-slip selection ring</vt:lpstr>
      <vt:lpstr>Also available</vt:lpstr>
      <vt:lpstr>Accessories </vt:lpstr>
      <vt:lpstr>PowerPoint-presentatie</vt:lpstr>
    </vt:vector>
  </TitlesOfParts>
  <Company>Holmatro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Bert Tobé</dc:creator>
  <cp:lastModifiedBy>pz</cp:lastModifiedBy>
  <cp:revision>99</cp:revision>
  <dcterms:created xsi:type="dcterms:W3CDTF">2015-03-17T14:38:57Z</dcterms:created>
  <dcterms:modified xsi:type="dcterms:W3CDTF">2019-03-01T12:57:17Z</dcterms:modified>
</cp:coreProperties>
</file>